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88825"/>
  <p:notesSz cx="6858000" cy="9144000"/>
  <p:embeddedFontLst>
    <p:embeddedFont>
      <p:font typeface="Quattrocento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49" roundtripDataSignature="AMtx7mge5ZWqVl+z+nnt+Whz8cAEWEpF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QuattrocentoSans-bold.fntdata"/><Relationship Id="rId45" Type="http://schemas.openxmlformats.org/officeDocument/2006/relationships/font" Target="fonts/Quattrocento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QuattrocentoSans-boldItalic.fntdata"/><Relationship Id="rId47" Type="http://schemas.openxmlformats.org/officeDocument/2006/relationships/font" Target="fonts/QuattrocentoSans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8b469aa8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f8b469aa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f8b469aa8e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9"/>
          <p:cNvSpPr txBox="1"/>
          <p:nvPr>
            <p:ph idx="1" type="body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4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7" name="Google Shape;27;p39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39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39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" name="Google Shape;30;p39"/>
          <p:cNvGrpSpPr/>
          <p:nvPr/>
        </p:nvGrpSpPr>
        <p:grpSpPr>
          <a:xfrm>
            <a:off x="-8913" y="6057149"/>
            <a:ext cx="5498723" cy="820207"/>
            <a:chOff x="-6689" y="4553748"/>
            <a:chExt cx="4125119" cy="615155"/>
          </a:xfrm>
        </p:grpSpPr>
        <p:sp>
          <p:nvSpPr>
            <p:cNvPr id="31" name="Google Shape;31;p3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39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3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2" name="Google Shape;42;p41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4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2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8" name="Google Shape;48;p4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4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4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42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4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59" name="Google Shape;59;p43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0" name="Google Shape;60;p43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1" name="Google Shape;61;p43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77" name="Google Shape;77;p46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78" name="Google Shape;78;p4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47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4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38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8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38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3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8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1" Type="http://schemas.openxmlformats.org/officeDocument/2006/relationships/image" Target="../media/image22.png"/><Relationship Id="rId10" Type="http://schemas.openxmlformats.org/officeDocument/2006/relationships/image" Target="../media/image25.png"/><Relationship Id="rId12" Type="http://schemas.openxmlformats.org/officeDocument/2006/relationships/image" Target="../media/image42.png"/><Relationship Id="rId9" Type="http://schemas.openxmlformats.org/officeDocument/2006/relationships/image" Target="../media/image37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5.png"/><Relationship Id="rId13" Type="http://schemas.openxmlformats.org/officeDocument/2006/relationships/image" Target="../media/image4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14" Type="http://schemas.openxmlformats.org/officeDocument/2006/relationships/image" Target="../media/image52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5.png"/><Relationship Id="rId13" Type="http://schemas.openxmlformats.org/officeDocument/2006/relationships/image" Target="../media/image4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15" Type="http://schemas.openxmlformats.org/officeDocument/2006/relationships/image" Target="../media/image68.gif"/><Relationship Id="rId14" Type="http://schemas.openxmlformats.org/officeDocument/2006/relationships/image" Target="../media/image52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forms.gle/CT7BGAqS4fFrTs8U6" TargetMode="External"/><Relationship Id="rId4" Type="http://schemas.openxmlformats.org/officeDocument/2006/relationships/image" Target="../media/image7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jpg"/><Relationship Id="rId4" Type="http://schemas.openxmlformats.org/officeDocument/2006/relationships/image" Target="../media/image57.jpg"/><Relationship Id="rId5" Type="http://schemas.openxmlformats.org/officeDocument/2006/relationships/image" Target="../media/image6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8.gif"/><Relationship Id="rId4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" TargetMode="External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replit.com/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naconda.com/products/distribution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kb.iu.edu/d/achn" TargetMode="External"/><Relationship Id="rId4" Type="http://schemas.openxmlformats.org/officeDocument/2006/relationships/hyperlink" Target="https://kb.iu.edu/d/achr" TargetMode="External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red.uits.iu.edu/" TargetMode="External"/><Relationship Id="rId4" Type="http://schemas.openxmlformats.org/officeDocument/2006/relationships/hyperlink" Target="https://kb.iu.edu/d/apu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5" Type="http://schemas.openxmlformats.org/officeDocument/2006/relationships/image" Target="../media/image74.png"/><Relationship Id="rId6" Type="http://schemas.openxmlformats.org/officeDocument/2006/relationships/hyperlink" Target="https://hpceverywhere.iu.edu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1" Type="http://schemas.openxmlformats.org/officeDocument/2006/relationships/image" Target="../media/image44.png"/><Relationship Id="rId10" Type="http://schemas.openxmlformats.org/officeDocument/2006/relationships/image" Target="../media/image14.png"/><Relationship Id="rId12" Type="http://schemas.openxmlformats.org/officeDocument/2006/relationships/image" Target="../media/image1.jpg"/><Relationship Id="rId9" Type="http://schemas.openxmlformats.org/officeDocument/2006/relationships/image" Target="../media/image35.jp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docs.python.org/3/" TargetMode="External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11" Type="http://schemas.openxmlformats.org/officeDocument/2006/relationships/image" Target="../media/image17.png"/><Relationship Id="rId10" Type="http://schemas.openxmlformats.org/officeDocument/2006/relationships/image" Target="../media/image30.png"/><Relationship Id="rId12" Type="http://schemas.openxmlformats.org/officeDocument/2006/relationships/image" Target="../media/image19.png"/><Relationship Id="rId9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9.png"/><Relationship Id="rId7" Type="http://schemas.openxmlformats.org/officeDocument/2006/relationships/image" Target="../media/image23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1" Type="http://schemas.openxmlformats.org/officeDocument/2006/relationships/image" Target="../media/image22.png"/><Relationship Id="rId10" Type="http://schemas.openxmlformats.org/officeDocument/2006/relationships/image" Target="../media/image25.png"/><Relationship Id="rId9" Type="http://schemas.openxmlformats.org/officeDocument/2006/relationships/image" Target="../media/image37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4000"/>
              <a:t>Pre-Workshop Instructions</a:t>
            </a:r>
            <a:endParaRPr/>
          </a:p>
        </p:txBody>
      </p:sp>
      <p:sp>
        <p:nvSpPr>
          <p:cNvPr id="105" name="Google Shape;105;p50"/>
          <p:cNvSpPr txBox="1"/>
          <p:nvPr>
            <p:ph idx="1" type="body"/>
          </p:nvPr>
        </p:nvSpPr>
        <p:spPr>
          <a:xfrm>
            <a:off x="895350" y="1498600"/>
            <a:ext cx="6838950" cy="46654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Open the email you provided at sign-in and access Crash Course folder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Right click the “blackbody_demo.ipynb” file and “Make A Copy”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Return to your Google Drive “Home” and double-click on the “Copy of blackbody_demo.ipynb” file. 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You’re now ready to code with us!</a:t>
            </a:r>
            <a:endParaRPr/>
          </a:p>
          <a:p>
            <a:pPr indent="-400050" lvl="0" marL="6286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6" name="Google Shape;10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3644" y="1677765"/>
            <a:ext cx="3829256" cy="215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5087" y="4126301"/>
            <a:ext cx="4126369" cy="12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925" y="1895900"/>
            <a:ext cx="7243623" cy="425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215" name="Google Shape;2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925" y="1895900"/>
            <a:ext cx="7243623" cy="425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08750" y="1590050"/>
            <a:ext cx="8664324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223205" y="2734100"/>
            <a:ext cx="5626945" cy="37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925" y="1895900"/>
            <a:ext cx="7243623" cy="425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08750" y="1590050"/>
            <a:ext cx="8664324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223205" y="2734100"/>
            <a:ext cx="5626945" cy="37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913391" y="2125825"/>
            <a:ext cx="6046700" cy="33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sp>
        <p:nvSpPr>
          <p:cNvPr id="250" name="Google Shape;250;p12"/>
          <p:cNvSpPr txBox="1"/>
          <p:nvPr>
            <p:ph idx="1" type="body"/>
          </p:nvPr>
        </p:nvSpPr>
        <p:spPr>
          <a:xfrm>
            <a:off x="1218875" y="1701800"/>
            <a:ext cx="95436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IDEs: Integrated Development Environments</a:t>
            </a:r>
            <a:endParaRPr sz="3600"/>
          </a:p>
        </p:txBody>
      </p:sp>
      <p:pic>
        <p:nvPicPr>
          <p:cNvPr descr="Logo&#10;&#10;Description automatically generated" id="251" name="Google Shape;2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500" y="2826400"/>
            <a:ext cx="1879299" cy="21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0875" y="2826400"/>
            <a:ext cx="2178425" cy="21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300" y="2901800"/>
            <a:ext cx="3747251" cy="187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39325" y="2749400"/>
            <a:ext cx="2178427" cy="217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2"/>
          <p:cNvSpPr txBox="1"/>
          <p:nvPr/>
        </p:nvSpPr>
        <p:spPr>
          <a:xfrm>
            <a:off x="3250874" y="5004824"/>
            <a:ext cx="2178425" cy="10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44226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PyCharm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9198400" y="4927827"/>
            <a:ext cx="2178425" cy="10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VSCode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What we’re using for the Crash Course</a:t>
            </a:r>
            <a:endParaRPr sz="4200"/>
          </a:p>
        </p:txBody>
      </p:sp>
      <p:sp>
        <p:nvSpPr>
          <p:cNvPr id="263" name="Google Shape;263;p13"/>
          <p:cNvSpPr txBox="1"/>
          <p:nvPr>
            <p:ph idx="1" type="body"/>
          </p:nvPr>
        </p:nvSpPr>
        <p:spPr>
          <a:xfrm>
            <a:off x="1218875" y="1701800"/>
            <a:ext cx="7394700" cy="4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jupyter notebook: web-based interactive Python development tool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Cell-by-cell code blocks allow for: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Easy debugging &amp; visualization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Quick and efficient code development</a:t>
            </a:r>
            <a:endParaRPr sz="3600"/>
          </a:p>
        </p:txBody>
      </p:sp>
      <p:pic>
        <p:nvPicPr>
          <p:cNvPr descr="Logo&#10;&#10;Description automatically generated" id="264" name="Google Shape;2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0150" y="1701788"/>
            <a:ext cx="2776749" cy="32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lang="en-US" sz="4200"/>
              <a:t>How we’re accessing jupyter: Google Colaboratory</a:t>
            </a:r>
            <a:endParaRPr sz="4200"/>
          </a:p>
        </p:txBody>
      </p:sp>
      <p:sp>
        <p:nvSpPr>
          <p:cNvPr id="272" name="Google Shape;272;p14"/>
          <p:cNvSpPr txBox="1"/>
          <p:nvPr>
            <p:ph idx="1" type="body"/>
          </p:nvPr>
        </p:nvSpPr>
        <p:spPr>
          <a:xfrm>
            <a:off x="932700" y="1759950"/>
            <a:ext cx="55320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https://colab.research.google.com/</a:t>
            </a:r>
            <a:r>
              <a:rPr lang="en-US"/>
              <a:t> 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Free web-based access to jupyter notebooks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Contains searchable practice examples and datasets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•"/>
            </a:pPr>
            <a:r>
              <a:rPr lang="en-US"/>
              <a:t>Allows collaboration (Google docs but for coding)</a:t>
            </a:r>
            <a:endParaRPr/>
          </a:p>
        </p:txBody>
      </p:sp>
      <p:pic>
        <p:nvPicPr>
          <p:cNvPr id="273" name="Google Shape;27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0659" y="1620537"/>
            <a:ext cx="4998725" cy="47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8250" y="4803425"/>
            <a:ext cx="3393375" cy="20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/>
          <p:nvPr>
            <p:ph type="title"/>
          </p:nvPr>
        </p:nvSpPr>
        <p:spPr>
          <a:xfrm>
            <a:off x="1218875" y="274621"/>
            <a:ext cx="1036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Let’s Code!</a:t>
            </a:r>
            <a:endParaRPr sz="4400"/>
          </a:p>
        </p:txBody>
      </p:sp>
      <p:pic>
        <p:nvPicPr>
          <p:cNvPr id="281" name="Google Shape;2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413" y="1400825"/>
            <a:ext cx="5458162" cy="53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>
            <p:ph type="title"/>
          </p:nvPr>
        </p:nvSpPr>
        <p:spPr>
          <a:xfrm>
            <a:off x="1218875" y="300853"/>
            <a:ext cx="103605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Advanced Python Workshop</a:t>
            </a:r>
            <a:endParaRPr/>
          </a:p>
        </p:txBody>
      </p:sp>
      <p:sp>
        <p:nvSpPr>
          <p:cNvPr id="288" name="Google Shape;288;p16"/>
          <p:cNvSpPr txBox="1"/>
          <p:nvPr>
            <p:ph idx="1" type="body"/>
          </p:nvPr>
        </p:nvSpPr>
        <p:spPr>
          <a:xfrm>
            <a:off x="1218875" y="1382025"/>
            <a:ext cx="7349100" cy="53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Learn techniques that you can apply directly to your research/upper-level coursework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Casual, highly-interactive environment with experienced instructors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Potential topics:</a:t>
            </a:r>
            <a:endParaRPr/>
          </a:p>
          <a:p>
            <a:pPr indent="-32004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Python installation/environments</a:t>
            </a:r>
            <a:endParaRPr/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Reading &amp; writing files</a:t>
            </a:r>
            <a:endParaRPr/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Advanced plotting</a:t>
            </a:r>
            <a:endParaRPr/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Statistics</a:t>
            </a:r>
            <a:endParaRPr/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Numerical integration &amp; simulations</a:t>
            </a:r>
            <a:endParaRPr/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Big data analysis &amp; data fitting</a:t>
            </a:r>
            <a:endParaRPr/>
          </a:p>
          <a:p>
            <a:pPr indent="-320040" lvl="1" marL="9144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40"/>
              <a:buChar char="•"/>
            </a:pPr>
            <a:r>
              <a:rPr b="1" lang="en-US"/>
              <a:t>YOU tell US!</a:t>
            </a:r>
            <a:endParaRPr b="1"/>
          </a:p>
        </p:txBody>
      </p:sp>
      <p:pic>
        <p:nvPicPr>
          <p:cNvPr id="289" name="Google Shape;2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725" y="1498625"/>
            <a:ext cx="2850650" cy="50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 txBox="1"/>
          <p:nvPr>
            <p:ph idx="1" type="body"/>
          </p:nvPr>
        </p:nvSpPr>
        <p:spPr>
          <a:xfrm>
            <a:off x="9977075" y="2898900"/>
            <a:ext cx="1602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789"/>
              <a:buNone/>
            </a:pPr>
            <a:r>
              <a:rPr lang="en-US" sz="1250">
                <a:highlight>
                  <a:schemeClr val="dk1"/>
                </a:highlight>
              </a:rPr>
              <a:t>      </a:t>
            </a:r>
            <a:r>
              <a:rPr b="1" lang="en-US" sz="1250">
                <a:highlight>
                  <a:schemeClr val="dk1"/>
                </a:highlight>
              </a:rPr>
              <a:t>Python</a:t>
            </a:r>
            <a:r>
              <a:rPr lang="en-US" sz="1250">
                <a:highlight>
                  <a:schemeClr val="dk1"/>
                </a:highlight>
              </a:rPr>
              <a:t>    .    </a:t>
            </a:r>
            <a:endParaRPr b="1" sz="2863">
              <a:highlight>
                <a:schemeClr val="dk1"/>
              </a:highlight>
            </a:endParaRPr>
          </a:p>
        </p:txBody>
      </p:sp>
      <p:sp>
        <p:nvSpPr>
          <p:cNvPr id="291" name="Google Shape;291;p16"/>
          <p:cNvSpPr txBox="1"/>
          <p:nvPr>
            <p:ph idx="1" type="body"/>
          </p:nvPr>
        </p:nvSpPr>
        <p:spPr>
          <a:xfrm>
            <a:off x="10097125" y="6288300"/>
            <a:ext cx="1602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327697"/>
              <a:buNone/>
            </a:pPr>
            <a:r>
              <a:rPr lang="en-US" sz="1250">
                <a:highlight>
                  <a:schemeClr val="dk1"/>
                </a:highlight>
              </a:rPr>
              <a:t>      </a:t>
            </a:r>
            <a:r>
              <a:rPr b="1" lang="en-US" sz="1250">
                <a:highlight>
                  <a:schemeClr val="dk1"/>
                </a:highlight>
              </a:rPr>
              <a:t>Python</a:t>
            </a:r>
            <a:r>
              <a:rPr lang="en-US" sz="1250">
                <a:highlight>
                  <a:schemeClr val="dk1"/>
                </a:highlight>
              </a:rPr>
              <a:t>    .    </a:t>
            </a:r>
            <a:endParaRPr b="1" sz="2863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/>
          <p:nvPr>
            <p:ph type="title"/>
          </p:nvPr>
        </p:nvSpPr>
        <p:spPr>
          <a:xfrm>
            <a:off x="1218875" y="274628"/>
            <a:ext cx="103605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5554"/>
              <a:buNone/>
            </a:pPr>
            <a:r>
              <a:rPr lang="en-US"/>
              <a:t>Please Fill Out Our F24 Advanced Workshop Interest Form!</a:t>
            </a:r>
            <a:endParaRPr/>
          </a:p>
        </p:txBody>
      </p:sp>
      <p:sp>
        <p:nvSpPr>
          <p:cNvPr id="298" name="Google Shape;298;p17"/>
          <p:cNvSpPr txBox="1"/>
          <p:nvPr/>
        </p:nvSpPr>
        <p:spPr>
          <a:xfrm>
            <a:off x="6553049" y="1941375"/>
            <a:ext cx="4810275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Fall 2024 Advanced Workshop</a:t>
            </a:r>
            <a:endParaRPr b="1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When: October 22, 5:30-6:45 pm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Where: SW 208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Why: more Python &amp; pizza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form link: </a:t>
            </a:r>
            <a:r>
              <a:rPr b="0" i="0" lang="en-US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https://forms.gle/CT7BGAqS4fFrTs8U6</a:t>
            </a: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4750" y="1941375"/>
            <a:ext cx="3730375" cy="37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ed and white logo&#10;&#10;Description automatically generated" id="305" name="Google Shape;305;g2f8b469aa8e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25" y="400575"/>
            <a:ext cx="4355950" cy="21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f8b469aa8e_0_3"/>
          <p:cNvSpPr txBox="1"/>
          <p:nvPr/>
        </p:nvSpPr>
        <p:spPr>
          <a:xfrm>
            <a:off x="250735" y="248171"/>
            <a:ext cx="19356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qr code with a logo&#10;&#10;Description automatically generated" id="307" name="Google Shape;307;g2f8b469aa8e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7375" y="228600"/>
            <a:ext cx="6782124" cy="39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f8b469aa8e_0_3"/>
          <p:cNvSpPr txBox="1"/>
          <p:nvPr/>
        </p:nvSpPr>
        <p:spPr>
          <a:xfrm>
            <a:off x="5494689" y="528093"/>
            <a:ext cx="20136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f8b469aa8e_0_3"/>
          <p:cNvSpPr txBox="1"/>
          <p:nvPr/>
        </p:nvSpPr>
        <p:spPr>
          <a:xfrm>
            <a:off x="790750" y="2828050"/>
            <a:ext cx="3717600" cy="3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Momentum to track your engagement on campus, find new opportunities, and develop the skills employers are looking for.​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39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 the app and create your profile​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39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activities and earn points​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39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Level up in your career competencies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qr code on a white background&#10;&#10;Description automatically generated" id="310" name="Google Shape;310;g2f8b469aa8e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1513" y="4390475"/>
            <a:ext cx="2522675" cy="21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f8b469aa8e_0_3"/>
          <p:cNvSpPr/>
          <p:nvPr/>
        </p:nvSpPr>
        <p:spPr>
          <a:xfrm>
            <a:off x="3677900" y="1446725"/>
            <a:ext cx="1865400" cy="5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an account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f8b469aa8e_0_3"/>
          <p:cNvSpPr/>
          <p:nvPr/>
        </p:nvSpPr>
        <p:spPr>
          <a:xfrm>
            <a:off x="6923600" y="5080600"/>
            <a:ext cx="2617500" cy="6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points for this event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-3"/>
            <a:ext cx="12188826" cy="826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>
            <p:ph type="ctrTitle"/>
          </p:nvPr>
        </p:nvSpPr>
        <p:spPr>
          <a:xfrm>
            <a:off x="2459625" y="467950"/>
            <a:ext cx="70665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Python for STEM </a:t>
            </a:r>
            <a:br>
              <a:rPr lang="en-US"/>
            </a:br>
            <a:r>
              <a:rPr lang="en-US"/>
              <a:t>Crash Course</a:t>
            </a:r>
            <a:endParaRPr/>
          </a:p>
        </p:txBody>
      </p:sp>
      <p:sp>
        <p:nvSpPr>
          <p:cNvPr id="114" name="Google Shape;114;p1"/>
          <p:cNvSpPr txBox="1"/>
          <p:nvPr>
            <p:ph idx="1" type="subTitle"/>
          </p:nvPr>
        </p:nvSpPr>
        <p:spPr>
          <a:xfrm>
            <a:off x="1625175" y="2616200"/>
            <a:ext cx="87354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AN INTRODUCTION TO PYTHON FOR UNDERGRADUATES INTERESTED IN ASTRONOMY/SCIENTIFIC RESEARCH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By: IU Astronomy Graduate Students &amp; Postdocs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chemeClr val="lt1"/>
                </a:solidFill>
              </a:rPr>
              <a:t>(Brandon Radzom, Robert Howard,  Kristin Baker, Lexi Gault,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chemeClr val="lt1"/>
                </a:solidFill>
              </a:rPr>
              <a:t> Ethan White, Sarah Popp, Tash Sandford, Daniel Ornelas, Anika Goel, Agustin Heron, Dr. Caleb Choban)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descr="Logo&#10;&#10;Description automatically generated" id="115" name="Google Shape;11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"/>
          <p:cNvSpPr txBox="1"/>
          <p:nvPr>
            <p:ph type="ctrTitle"/>
          </p:nvPr>
        </p:nvSpPr>
        <p:spPr>
          <a:xfrm>
            <a:off x="237425" y="6042900"/>
            <a:ext cx="1579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/>
              <a:t>09/26/24</a:t>
            </a:r>
            <a:endParaRPr sz="2400"/>
          </a:p>
        </p:txBody>
      </p:sp>
      <p:sp>
        <p:nvSpPr>
          <p:cNvPr id="117" name="Google Shape;117;p1"/>
          <p:cNvSpPr txBox="1"/>
          <p:nvPr>
            <p:ph type="ctrTitle"/>
          </p:nvPr>
        </p:nvSpPr>
        <p:spPr>
          <a:xfrm>
            <a:off x="8385075" y="6705600"/>
            <a:ext cx="30894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1000"/>
              <a:t>NASA, ESA, CSA, and J. Lee (NOIRLab), A. Pagan (STScI)</a:t>
            </a:r>
            <a:endParaRPr sz="1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914175" y="3049805"/>
            <a:ext cx="103605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BONUS SLIDES</a:t>
            </a:r>
            <a:endParaRPr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1218875" y="274621"/>
            <a:ext cx="1036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Let’s Code!</a:t>
            </a:r>
            <a:endParaRPr/>
          </a:p>
        </p:txBody>
      </p:sp>
      <p:pic>
        <p:nvPicPr>
          <p:cNvPr id="325" name="Google Shape;3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938" y="19628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>
            <p:ph idx="1" type="body"/>
          </p:nvPr>
        </p:nvSpPr>
        <p:spPr>
          <a:xfrm>
            <a:off x="6415725" y="1231400"/>
            <a:ext cx="49563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69498"/>
              <a:buNone/>
            </a:pPr>
            <a:r>
              <a:rPr lang="en-US"/>
              <a:t>Scan QR to Google Drive Folder (must be logged into IU email)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69498"/>
              <a:buAutoNum type="arabicPeriod"/>
            </a:pPr>
            <a:r>
              <a:rPr lang="en-US"/>
              <a:t>Find </a:t>
            </a:r>
            <a:r>
              <a:rPr b="1" lang="en-US"/>
              <a:t>blackbody_demo.ipynb </a:t>
            </a:r>
            <a:r>
              <a:rPr lang="en-US"/>
              <a:t>and “Open With” Google Colab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69498"/>
              <a:buNone/>
            </a:pPr>
            <a:r>
              <a:rPr lang="en-US"/>
              <a:t>OR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69498"/>
              <a:buAutoNum type="arabicPeriod"/>
            </a:pPr>
            <a:r>
              <a:rPr lang="en-US"/>
              <a:t>Download </a:t>
            </a:r>
            <a:r>
              <a:rPr b="1" lang="en-US"/>
              <a:t>blackbody_demo.ipynb </a:t>
            </a:r>
            <a:r>
              <a:rPr lang="en-US"/>
              <a:t>from our Google Drive Folder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AutoNum type="arabicPeriod"/>
            </a:pPr>
            <a:r>
              <a:rPr lang="en-US"/>
              <a:t>Log onto Google Colab with IU account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AutoNum type="arabicPeriod"/>
            </a:pPr>
            <a:r>
              <a:rPr lang="en-US"/>
              <a:t>“New” -&gt; “File Upload”, then upload the .ipynb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AutoNum type="arabicPeriod"/>
            </a:pPr>
            <a:r>
              <a:rPr lang="en-US"/>
              <a:t>Open the notebook! </a:t>
            </a:r>
            <a:endParaRPr/>
          </a:p>
        </p:txBody>
      </p:sp>
      <p:pic>
        <p:nvPicPr>
          <p:cNvPr descr="A qr code with black squares&#10;&#10;Description automatically generated" id="327" name="Google Shape;3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551" y="150796"/>
            <a:ext cx="2520674" cy="252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200"/>
              <a:t>Other Free Web-based Resources</a:t>
            </a:r>
            <a:endParaRPr sz="4200"/>
          </a:p>
        </p:txBody>
      </p:sp>
      <p:sp>
        <p:nvSpPr>
          <p:cNvPr id="334" name="Google Shape;334;p20"/>
          <p:cNvSpPr txBox="1"/>
          <p:nvPr>
            <p:ph idx="1" type="body"/>
          </p:nvPr>
        </p:nvSpPr>
        <p:spPr>
          <a:xfrm>
            <a:off x="1218875" y="1745400"/>
            <a:ext cx="52824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Kaggle: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https://www.kaggle.com/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Access Jupyter notebook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Python courses, lots of data science material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Practice datasets, online access to Jupyter, etc.</a:t>
            </a:r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1550" y="2356049"/>
            <a:ext cx="2557200" cy="10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200"/>
              <a:t>Other Free Web-based Resources</a:t>
            </a:r>
            <a:endParaRPr sz="4200"/>
          </a:p>
        </p:txBody>
      </p:sp>
      <p:sp>
        <p:nvSpPr>
          <p:cNvPr id="342" name="Google Shape;342;p21"/>
          <p:cNvSpPr txBox="1"/>
          <p:nvPr>
            <p:ph idx="1" type="body"/>
          </p:nvPr>
        </p:nvSpPr>
        <p:spPr>
          <a:xfrm>
            <a:off x="1218875" y="1687300"/>
            <a:ext cx="469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Replit: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https://replit.com/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Must make account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scripts in Python, C++, Java, HTML, etc.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Collaborate with others using any language </a:t>
            </a:r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1663" y="1658450"/>
            <a:ext cx="284237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7049" y="2731400"/>
            <a:ext cx="6031613" cy="38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type="title"/>
          </p:nvPr>
        </p:nvSpPr>
        <p:spPr>
          <a:xfrm>
            <a:off x="1218872" y="274625"/>
            <a:ext cx="99093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Python &amp; Anaconda/miniconda</a:t>
            </a:r>
            <a:endParaRPr sz="4200"/>
          </a:p>
        </p:txBody>
      </p:sp>
      <p:sp>
        <p:nvSpPr>
          <p:cNvPr id="350" name="Google Shape;350;p22"/>
          <p:cNvSpPr txBox="1"/>
          <p:nvPr>
            <p:ph idx="1" type="body"/>
          </p:nvPr>
        </p:nvSpPr>
        <p:spPr>
          <a:xfrm>
            <a:off x="1218875" y="1701800"/>
            <a:ext cx="77355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 is a distribution platform for Python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The Conda environment handles issues &amp; dependencies for you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Anaconda Navigator: graphical user interface for Conda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miniconda: lightweight version of anaconda, good if you have multiple environments</a:t>
            </a:r>
            <a:endParaRPr sz="3000"/>
          </a:p>
        </p:txBody>
      </p:sp>
      <p:pic>
        <p:nvPicPr>
          <p:cNvPr descr="Logo&#10;&#10;Description automatically generated" id="351" name="Google Shape;3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497" y="2257250"/>
            <a:ext cx="3096503" cy="15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>
            <p:ph type="title"/>
          </p:nvPr>
        </p:nvSpPr>
        <p:spPr>
          <a:xfrm>
            <a:off x="1218875" y="274625"/>
            <a:ext cx="1005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Anaconda Installation (personal computer)</a:t>
            </a:r>
            <a:endParaRPr sz="4200"/>
          </a:p>
        </p:txBody>
      </p:sp>
      <p:sp>
        <p:nvSpPr>
          <p:cNvPr id="358" name="Google Shape;358;p23"/>
          <p:cNvSpPr txBox="1"/>
          <p:nvPr>
            <p:ph idx="1" type="body"/>
          </p:nvPr>
        </p:nvSpPr>
        <p:spPr>
          <a:xfrm>
            <a:off x="1218875" y="1701800"/>
            <a:ext cx="108147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Go to: </a:t>
            </a:r>
            <a:r>
              <a:rPr lang="en-US" sz="3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https://www.anaconda.com/products/distribution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View from “Navigator” should look like:</a:t>
            </a:r>
            <a:endParaRPr sz="3600"/>
          </a:p>
        </p:txBody>
      </p:sp>
      <p:pic>
        <p:nvPicPr>
          <p:cNvPr descr="Logo&#10;&#10;Description automatically generated" id="359" name="Google Shape;35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5525" y="3313225"/>
            <a:ext cx="7715249" cy="3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Running Jupyter</a:t>
            </a:r>
            <a:endParaRPr sz="4200"/>
          </a:p>
        </p:txBody>
      </p:sp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1218875" y="1701800"/>
            <a:ext cx="67299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54053"/>
              <a:buNone/>
            </a:pPr>
            <a:r>
              <a:rPr lang="en-US" sz="3600"/>
              <a:t>Personal computer: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Open the “Anaconda Navigator” -&gt; click “Launch” under Jupyter logo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Type “Jupyter notebook” in your local search bar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Open the “Anaconda Prompt” -&gt; enter “jupyter notebook”</a:t>
            </a:r>
            <a:endParaRPr sz="3600"/>
          </a:p>
        </p:txBody>
      </p:sp>
      <p:pic>
        <p:nvPicPr>
          <p:cNvPr id="367" name="Google Shape;3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8875" y="4614888"/>
            <a:ext cx="39909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4"/>
          <p:cNvPicPr preferRelativeResize="0"/>
          <p:nvPr/>
        </p:nvPicPr>
        <p:blipFill rotWithShape="1">
          <a:blip r:embed="rId4">
            <a:alphaModFix/>
          </a:blip>
          <a:srcRect b="64519" l="0" r="56299" t="-2732"/>
          <a:stretch/>
        </p:blipFill>
        <p:spPr>
          <a:xfrm>
            <a:off x="8445050" y="517512"/>
            <a:ext cx="3266200" cy="2318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69" name="Google Shape;36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>
            <p:ph type="title"/>
          </p:nvPr>
        </p:nvSpPr>
        <p:spPr>
          <a:xfrm>
            <a:off x="1218873" y="274625"/>
            <a:ext cx="8282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Start a Jupyter notebook </a:t>
            </a:r>
            <a:endParaRPr sz="4200"/>
          </a:p>
        </p:txBody>
      </p:sp>
      <p:sp>
        <p:nvSpPr>
          <p:cNvPr id="375" name="Google Shape;375;p25"/>
          <p:cNvSpPr txBox="1"/>
          <p:nvPr>
            <p:ph idx="1" type="body"/>
          </p:nvPr>
        </p:nvSpPr>
        <p:spPr>
          <a:xfrm>
            <a:off x="1218875" y="1701800"/>
            <a:ext cx="7368000" cy="4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“New” -&gt; “Python 3”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Write your code!</a:t>
            </a:r>
            <a:endParaRPr sz="3600"/>
          </a:p>
        </p:txBody>
      </p:sp>
      <p:pic>
        <p:nvPicPr>
          <p:cNvPr descr="Logo&#10;&#10;Description automatically generated" id="376" name="Google Shape;3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145" y="3298225"/>
            <a:ext cx="9903579" cy="31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lang="en-US" sz="4200"/>
              <a:t>Super serious about research? Check out IU’s supercomputers!</a:t>
            </a:r>
            <a:endParaRPr sz="4200"/>
          </a:p>
        </p:txBody>
      </p:sp>
      <p:sp>
        <p:nvSpPr>
          <p:cNvPr id="384" name="Google Shape;384;p26"/>
          <p:cNvSpPr txBox="1"/>
          <p:nvPr>
            <p:ph idx="1" type="body"/>
          </p:nvPr>
        </p:nvSpPr>
        <p:spPr>
          <a:xfrm>
            <a:off x="1218875" y="1701800"/>
            <a:ext cx="4174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600"/>
              <a:buChar char="•"/>
            </a:pPr>
            <a:r>
              <a:rPr lang="en-US" sz="3600"/>
              <a:t>Big Red 200</a:t>
            </a:r>
            <a:endParaRPr sz="3600"/>
          </a:p>
          <a:p>
            <a:pPr indent="-457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8,000,000,000,000,000 operations/sec</a:t>
            </a:r>
            <a:endParaRPr sz="3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3600"/>
              <a:t>Quartz</a:t>
            </a:r>
            <a:endParaRPr sz="3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3600"/>
              <a:t>Carbonate (retired in Dec 2023)</a:t>
            </a:r>
            <a:endParaRPr sz="3600"/>
          </a:p>
        </p:txBody>
      </p:sp>
      <p:pic>
        <p:nvPicPr>
          <p:cNvPr id="385" name="Google Shape;3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800" y="1727163"/>
            <a:ext cx="6513377" cy="43411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6"/>
          <p:cNvSpPr txBox="1"/>
          <p:nvPr>
            <p:ph idx="1" type="body"/>
          </p:nvPr>
        </p:nvSpPr>
        <p:spPr>
          <a:xfrm>
            <a:off x="8152025" y="6164000"/>
            <a:ext cx="4036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25000" lnSpcReduction="20000"/>
          </a:bodyPr>
          <a:lstStyle/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ct val="226221"/>
              <a:buNone/>
            </a:pPr>
            <a:r>
              <a:rPr lang="en-US" sz="1800"/>
              <a:t>Emily Sterneman, Indiana University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IU’s Research Desktop (RED)</a:t>
            </a:r>
            <a:endParaRPr sz="4200"/>
          </a:p>
        </p:txBody>
      </p:sp>
      <p:sp>
        <p:nvSpPr>
          <p:cNvPr id="392" name="Google Shape;392;p27"/>
          <p:cNvSpPr txBox="1"/>
          <p:nvPr>
            <p:ph idx="1" type="body"/>
          </p:nvPr>
        </p:nvSpPr>
        <p:spPr>
          <a:xfrm>
            <a:off x="1218875" y="1701800"/>
            <a:ext cx="10785600" cy="4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Graphical desktop service for Carbonate users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Unix-like system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Access to 8-12 cores, 80 GB of memory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As an IU student, you can access Python on RED 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First request Carbonate and Slate computing accounts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Then access RED via Thin Linc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Finally, load in Anaconda &amp; start Python!</a:t>
            </a:r>
            <a:endParaRPr sz="3600"/>
          </a:p>
        </p:txBody>
      </p:sp>
      <p:pic>
        <p:nvPicPr>
          <p:cNvPr descr="Logo&#10;&#10;Description automatically generated" id="393" name="Google Shape;3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Crash Course Purpose</a:t>
            </a:r>
            <a:endParaRPr sz="4200"/>
          </a:p>
        </p:txBody>
      </p:sp>
      <p:sp>
        <p:nvSpPr>
          <p:cNvPr id="123" name="Google Shape;123;p2"/>
          <p:cNvSpPr txBox="1"/>
          <p:nvPr>
            <p:ph idx="1" type="body"/>
          </p:nvPr>
        </p:nvSpPr>
        <p:spPr>
          <a:xfrm>
            <a:off x="1218875" y="1701800"/>
            <a:ext cx="103605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Most astronomers, physicists, and other scientists use programming as a tool to understand/analyze data for research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Yet, most DO NOT receive any formal education on programming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This results in: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Barriers to enter research</a:t>
            </a:r>
            <a:endParaRPr b="1"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Hard-to-read code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Non-reproducible science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Poorly optimized/slow code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Inefficient code dev. -&gt; inefficient research</a:t>
            </a:r>
            <a:endParaRPr sz="2800"/>
          </a:p>
        </p:txBody>
      </p:sp>
      <p:pic>
        <p:nvPicPr>
          <p:cNvPr descr="Logo&#10;&#10;Description automatically generated" id="124" name="Google Shape;1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Step 1: Check one.iu.edu for accounts</a:t>
            </a:r>
            <a:endParaRPr sz="4200"/>
          </a:p>
        </p:txBody>
      </p:sp>
      <p:pic>
        <p:nvPicPr>
          <p:cNvPr descr="Logo&#10;&#10;Description automatically generated" id="399" name="Google Shape;3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613" y="1498637"/>
            <a:ext cx="11433625" cy="4063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Step 2: Create Computing Account</a:t>
            </a:r>
            <a:endParaRPr sz="4200"/>
          </a:p>
        </p:txBody>
      </p:sp>
      <p:pic>
        <p:nvPicPr>
          <p:cNvPr descr="Logo&#10;&#10;Description automatically generated" id="406" name="Google Shape;4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2717" y="1498625"/>
            <a:ext cx="8931408" cy="52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300" y="400050"/>
            <a:ext cx="10540701" cy="558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413" name="Google Shape;4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714"/>
              <a:buFont typeface="Calibri"/>
              <a:buNone/>
            </a:pPr>
            <a:r>
              <a:rPr lang="en-US" sz="4200"/>
              <a:t>Step 3: Request Carbonate/Slate Computing Accounts</a:t>
            </a:r>
            <a:endParaRPr sz="4200"/>
          </a:p>
        </p:txBody>
      </p:sp>
      <p:sp>
        <p:nvSpPr>
          <p:cNvPr id="419" name="Google Shape;419;p31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Select “Quartz” and “Slate”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Quartz = computer cluster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Slate = storage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~20 min for account creation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Knowledgebase page for help: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First account? </a:t>
            </a:r>
            <a:r>
              <a:rPr lang="en-US" sz="3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https://kb.iu.edu/d/achn</a:t>
            </a:r>
            <a:r>
              <a:rPr lang="en-US" sz="3600"/>
              <a:t> 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Additional account? </a:t>
            </a:r>
            <a:r>
              <a:rPr lang="en-US" sz="36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https://kb.iu.edu/d/achr</a:t>
            </a:r>
            <a:r>
              <a:rPr lang="en-US" sz="3600"/>
              <a:t> </a:t>
            </a:r>
            <a:endParaRPr sz="3600"/>
          </a:p>
        </p:txBody>
      </p:sp>
      <p:pic>
        <p:nvPicPr>
          <p:cNvPr descr="Logo&#10;&#10;Description automatically generated" id="420" name="Google Shape;42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425" name="Google Shape;4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8536" y="357188"/>
            <a:ext cx="9771750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714"/>
              <a:buFont typeface="Calibri"/>
              <a:buNone/>
            </a:pPr>
            <a:r>
              <a:rPr lang="en-US" sz="4200"/>
              <a:t>Step 4: Accessing RED/Carbonate with ThinLinc</a:t>
            </a:r>
            <a:endParaRPr sz="4200"/>
          </a:p>
        </p:txBody>
      </p:sp>
      <p:sp>
        <p:nvSpPr>
          <p:cNvPr id="432" name="Google Shape;432;p33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Login at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https://red.uits.iu.edu/</a:t>
            </a:r>
            <a:r>
              <a:rPr lang="en-US" sz="3600"/>
              <a:t> 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If you want to install ThinLinc client onto your personal machine, follow the directions at 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https://kb.iu.edu/d/aput</a:t>
            </a:r>
            <a:r>
              <a:rPr lang="en-US" sz="3600"/>
              <a:t> 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Follow ALL instructions through “Public key authentication” (this part is unnecessary and tricky)</a:t>
            </a:r>
            <a:endParaRPr sz="3600"/>
          </a:p>
        </p:txBody>
      </p:sp>
      <p:pic>
        <p:nvPicPr>
          <p:cNvPr descr="Logo&#10;&#10;Description automatically generated" id="433" name="Google Shape;43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79616" y="1398600"/>
            <a:ext cx="2460234" cy="10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50" y="306050"/>
            <a:ext cx="11134752" cy="624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440" name="Google Shape;4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Step 5: Setting up Python/anaconda on RED</a:t>
            </a:r>
            <a:endParaRPr sz="4200"/>
          </a:p>
        </p:txBody>
      </p:sp>
      <p:sp>
        <p:nvSpPr>
          <p:cNvPr id="446" name="Google Shape;446;p35"/>
          <p:cNvSpPr txBox="1"/>
          <p:nvPr>
            <p:ph idx="1" type="body"/>
          </p:nvPr>
        </p:nvSpPr>
        <p:spPr>
          <a:xfrm>
            <a:off x="1218875" y="1701800"/>
            <a:ext cx="10360500" cy="5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Open the Terminal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Type “module unload python”, enter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Type “module load anaconda”, enter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*Note these 3 steps need to be repeated </a:t>
            </a:r>
            <a:r>
              <a:rPr b="1" lang="en-US" sz="3600"/>
              <a:t>every time</a:t>
            </a:r>
            <a:r>
              <a:rPr lang="en-US" sz="3600"/>
              <a:t> you log back in unless you add these commands to your .modules file in your home directory on Carbonate</a:t>
            </a:r>
            <a:endParaRPr sz="3600"/>
          </a:p>
        </p:txBody>
      </p:sp>
      <p:pic>
        <p:nvPicPr>
          <p:cNvPr descr="Logo&#10;&#10;Description automatically generated" id="447" name="Google Shape;4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Step 6 (final): Run Python on RED</a:t>
            </a:r>
            <a:endParaRPr sz="4200"/>
          </a:p>
        </p:txBody>
      </p:sp>
      <p:sp>
        <p:nvSpPr>
          <p:cNvPr id="453" name="Google Shape;453;p36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Open Terminal -&gt; enter “jupyter notebook”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Start your notebook and begin coding!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Note: When logged on to RED, any code you run is already automatically using the Carbonate computer cluster</a:t>
            </a:r>
            <a:endParaRPr sz="3600"/>
          </a:p>
        </p:txBody>
      </p:sp>
      <p:pic>
        <p:nvPicPr>
          <p:cNvPr descr="Logo&#10;&#10;Description automatically generated" id="454" name="Google Shape;4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459" name="Google Shape;45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8602" y="642950"/>
            <a:ext cx="4556998" cy="59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25" y="4468088"/>
            <a:ext cx="5547601" cy="21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>
            <p:ph idx="1" type="body"/>
          </p:nvPr>
        </p:nvSpPr>
        <p:spPr>
          <a:xfrm>
            <a:off x="728675" y="485775"/>
            <a:ext cx="5850000" cy="3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46332"/>
              <a:buNone/>
            </a:pPr>
            <a:r>
              <a:rPr lang="en-US" sz="4200"/>
              <a:t>HPC everywhere </a:t>
            </a:r>
            <a:r>
              <a:rPr lang="en-US" sz="3600" u="sng">
                <a:solidFill>
                  <a:schemeClr val="hlink"/>
                </a:solidFill>
                <a:hlinkClick r:id="rId6"/>
              </a:rPr>
              <a:t>https://hpceverywhere.iu.edu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Log in using IU info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•"/>
            </a:pPr>
            <a:r>
              <a:rPr lang="en-US" sz="3600"/>
              <a:t>Check memory, account usage stats, computer cluster availability/status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1218875" y="274630"/>
            <a:ext cx="10360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By the end of this Crash Course, you will…</a:t>
            </a:r>
            <a:endParaRPr/>
          </a:p>
        </p:txBody>
      </p:sp>
      <p:sp>
        <p:nvSpPr>
          <p:cNvPr id="130" name="Google Shape;130;p3"/>
          <p:cNvSpPr txBox="1"/>
          <p:nvPr>
            <p:ph idx="1" type="body"/>
          </p:nvPr>
        </p:nvSpPr>
        <p:spPr>
          <a:xfrm>
            <a:off x="1218875" y="1316725"/>
            <a:ext cx="10360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Understand the core strengths of Python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Produce code on </a:t>
            </a:r>
            <a:r>
              <a:rPr i="1" lang="en-US" sz="2600"/>
              <a:t>your own</a:t>
            </a:r>
            <a:r>
              <a:rPr lang="en-US" sz="2600"/>
              <a:t> jupyter notebook on Google Colab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Understand the basics of:</a:t>
            </a:r>
            <a:endParaRPr sz="2600"/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Writing readable code</a:t>
            </a:r>
            <a:endParaRPr sz="2600"/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Print statements, variables, &amp; lists</a:t>
            </a:r>
            <a:endParaRPr sz="2600"/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Logic &amp; loops</a:t>
            </a:r>
            <a:endParaRPr/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Functions</a:t>
            </a:r>
            <a:endParaRPr sz="2600"/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Plotting</a:t>
            </a:r>
            <a:endParaRPr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3000"/>
              <a:t>All while learning about black-body spectra!</a:t>
            </a:r>
            <a:endParaRPr sz="3000"/>
          </a:p>
        </p:txBody>
      </p:sp>
      <p:pic>
        <p:nvPicPr>
          <p:cNvPr descr="Logo&#10;&#10;Description automatically generated"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H THE PLACES YOU'LL GO BOOK - Stationery - 12 Pieces"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737" y="274637"/>
            <a:ext cx="851535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/>
          <p:nvPr/>
        </p:nvSpPr>
        <p:spPr>
          <a:xfrm>
            <a:off x="3354286" y="3471268"/>
            <a:ext cx="45849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Python!</a:t>
            </a:r>
            <a:endParaRPr b="0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>
            <p:ph type="title"/>
          </p:nvPr>
        </p:nvSpPr>
        <p:spPr>
          <a:xfrm>
            <a:off x="914075" y="254525"/>
            <a:ext cx="57945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5554"/>
              <a:buNone/>
            </a:pPr>
            <a:r>
              <a:rPr lang="en-US"/>
              <a:t>What we’ve done with Python!</a:t>
            </a:r>
            <a:endParaRPr/>
          </a:p>
        </p:txBody>
      </p:sp>
      <p:pic>
        <p:nvPicPr>
          <p:cNvPr descr="A chart with colorful dots&#10;&#10;Description automatically generated"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575" y="910100"/>
            <a:ext cx="4183709" cy="3137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534" y="1249298"/>
            <a:ext cx="3822208" cy="2866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 of a graph&#10;&#10;Description automatically generated with medium confidence" id="146" name="Google Shape;14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3116" y="2682626"/>
            <a:ext cx="3882958" cy="3917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a number of dots&#10;&#10;Description automatically generated with medium confidence" id="147" name="Google Shape;14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6512" y="3304991"/>
            <a:ext cx="4769499" cy="3401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magnetic field&#10;&#10;Description automatically generated" id="148" name="Google Shape;14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4859" y="2682626"/>
            <a:ext cx="3904202" cy="392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generated image&#10;&#10;Description automatically generated" id="149" name="Google Shape;1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178" y="1117101"/>
            <a:ext cx="4267180" cy="5486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times&#10;&#10;Description automatically generated with medium confidence" id="150" name="Google Shape;15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50954" y="3971124"/>
            <a:ext cx="5794501" cy="2632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images of a fingerprint&#10;&#10;Description automatically generated" id="151" name="Google Shape;15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08629" y="1057625"/>
            <a:ext cx="6136018" cy="345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8573" y="1422773"/>
            <a:ext cx="4875029" cy="487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 title="STARFORGE: The Anvil of Creation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2852" y="1345497"/>
            <a:ext cx="8613864" cy="486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Python</a:t>
            </a:r>
            <a:endParaRPr sz="4200"/>
          </a:p>
        </p:txBody>
      </p:sp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1218878" y="1701800"/>
            <a:ext cx="6891600" cy="4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Pros of Python: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Simple and user-friendly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Interpreted, high-level language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Cons: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A bit of a black box, slow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Interpreted, high-level language</a:t>
            </a:r>
            <a:endParaRPr sz="3600"/>
          </a:p>
        </p:txBody>
      </p:sp>
      <p:pic>
        <p:nvPicPr>
          <p:cNvPr descr="Logo&#10;&#10;Description automatically generated"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>
            <p:ph idx="1" type="body"/>
          </p:nvPr>
        </p:nvSpPr>
        <p:spPr>
          <a:xfrm>
            <a:off x="7194275" y="403475"/>
            <a:ext cx="43851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82949"/>
              <a:buNone/>
            </a:pPr>
            <a:r>
              <a:rPr lang="en-US"/>
              <a:t>Documentation: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https://docs.python.org/3/</a:t>
            </a:r>
            <a:r>
              <a:rPr lang="en-US"/>
              <a:t> </a:t>
            </a:r>
            <a:endParaRPr/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0875" y="403476"/>
            <a:ext cx="1267374" cy="138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14987"/>
          <a:stretch/>
        </p:blipFill>
        <p:spPr>
          <a:xfrm>
            <a:off x="1218875" y="1899077"/>
            <a:ext cx="9744076" cy="46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A Demonstrative Example: “Hello World”</a:t>
            </a:r>
            <a:endParaRPr sz="4200"/>
          </a:p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218875" y="1701800"/>
            <a:ext cx="1821900" cy="20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1"/>
                </a:solidFill>
              </a:rPr>
              <a:t>C, C++,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1"/>
                </a:solidFill>
              </a:rPr>
              <a:t>Fortran, IDL 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descr="Logo&#10;&#10;Description automatically generated" id="170" name="Google Shape;1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302" y="1847402"/>
            <a:ext cx="1645350" cy="18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9425" y="1792354"/>
            <a:ext cx="663849" cy="73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3270" y="2057356"/>
            <a:ext cx="663849" cy="7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99477" y="2525922"/>
            <a:ext cx="663849" cy="6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33276" y="2616500"/>
            <a:ext cx="12240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>
            <p:ph idx="1" type="body"/>
          </p:nvPr>
        </p:nvSpPr>
        <p:spPr>
          <a:xfrm>
            <a:off x="5345802" y="1813147"/>
            <a:ext cx="17265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1"/>
                </a:solidFill>
              </a:rPr>
              <a:t>Python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77" name="Google Shape;177;p7"/>
          <p:cNvSpPr txBox="1"/>
          <p:nvPr>
            <p:ph idx="1" type="body"/>
          </p:nvPr>
        </p:nvSpPr>
        <p:spPr>
          <a:xfrm rot="-667278">
            <a:off x="1680114" y="3614818"/>
            <a:ext cx="3502575" cy="221302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250">
                <a:solidFill>
                  <a:srgbClr val="61AEEE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-US" sz="1250">
                <a:solidFill>
                  <a:srgbClr val="98C379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&lt;iostream&gt;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250">
                <a:solidFill>
                  <a:srgbClr val="C678DD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50">
                <a:solidFill>
                  <a:srgbClr val="61AEEE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50">
                <a:solidFill>
                  <a:srgbClr val="E6C07B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sz="1250">
                <a:solidFill>
                  <a:srgbClr val="E6C07B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&lt;&lt; </a:t>
            </a:r>
            <a:r>
              <a:rPr lang="en-US" sz="1250">
                <a:solidFill>
                  <a:srgbClr val="98C379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50">
                <a:solidFill>
                  <a:srgbClr val="C678DD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50">
                <a:solidFill>
                  <a:srgbClr val="D19A66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D3D3D3"/>
                </a:solidFill>
                <a:highlight>
                  <a:srgbClr val="383B4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D3D3D3"/>
              </a:solidFill>
              <a:highlight>
                <a:srgbClr val="383B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78" name="Google Shape;17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705509">
            <a:off x="1595500" y="5496900"/>
            <a:ext cx="3528975" cy="4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453025">
            <a:off x="2618877" y="5934499"/>
            <a:ext cx="2292648" cy="27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462888">
            <a:off x="6831304" y="3868225"/>
            <a:ext cx="3295092" cy="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1218872" y="274625"/>
            <a:ext cx="9787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200"/>
              <a:t>Where to write code in Python </a:t>
            </a:r>
            <a:endParaRPr sz="4200"/>
          </a:p>
        </p:txBody>
      </p:sp>
      <p:pic>
        <p:nvPicPr>
          <p:cNvPr descr="Logo&#10;&#10;Description automatically generated" id="186" name="Google Shape;1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6012" y="5867400"/>
            <a:ext cx="66384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50" y="2231150"/>
            <a:ext cx="3023601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825" y="4138812"/>
            <a:ext cx="1934500" cy="1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800" y="2114276"/>
            <a:ext cx="1472373" cy="20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0200" y="2125832"/>
            <a:ext cx="1472377" cy="20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5850" y="2181833"/>
            <a:ext cx="1934500" cy="17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5850" y="4517123"/>
            <a:ext cx="221095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354112"/>
            <a:ext cx="1799425" cy="1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1475" y="4546846"/>
            <a:ext cx="1402075" cy="1413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